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6" r:id="rId1"/>
  </p:sldMasterIdLst>
  <p:notesMasterIdLst>
    <p:notesMasterId r:id="rId21"/>
  </p:notesMasterIdLst>
  <p:sldIdLst>
    <p:sldId id="256" r:id="rId2"/>
    <p:sldId id="274" r:id="rId3"/>
    <p:sldId id="257" r:id="rId4"/>
    <p:sldId id="258" r:id="rId5"/>
    <p:sldId id="259" r:id="rId6"/>
    <p:sldId id="261" r:id="rId7"/>
    <p:sldId id="264" r:id="rId8"/>
    <p:sldId id="272" r:id="rId9"/>
    <p:sldId id="267" r:id="rId10"/>
    <p:sldId id="268" r:id="rId11"/>
    <p:sldId id="271" r:id="rId12"/>
    <p:sldId id="263" r:id="rId13"/>
    <p:sldId id="265" r:id="rId14"/>
    <p:sldId id="266" r:id="rId15"/>
    <p:sldId id="269" r:id="rId16"/>
    <p:sldId id="270" r:id="rId17"/>
    <p:sldId id="262" r:id="rId18"/>
    <p:sldId id="275" r:id="rId19"/>
    <p:sldId id="26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314FF-B09B-447F-AFB3-092404BDE7A1}" type="datetimeFigureOut">
              <a:rPr lang="en-US"/>
              <a:t>4/25/2017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B049B-ACEA-4384-A6BC-331D98D4C15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B049B-ACEA-4384-A6BC-331D98D4C156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89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B049B-ACEA-4384-A6BC-331D98D4C156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2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B049B-ACEA-4384-A6BC-331D98D4C156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13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B049B-ACEA-4384-A6BC-331D98D4C156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06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B049B-ACEA-4384-A6BC-331D98D4C156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25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B049B-ACEA-4384-A6BC-331D98D4C156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89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B049B-ACEA-4384-A6BC-331D98D4C156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40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B049B-ACEA-4384-A6BC-331D98D4C156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93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B049B-ACEA-4384-A6BC-331D98D4C156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9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B049B-ACEA-4384-A6BC-331D98D4C156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97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B049B-ACEA-4384-A6BC-331D98D4C156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00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B049B-ACEA-4384-A6BC-331D98D4C156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27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B049B-ACEA-4384-A6BC-331D98D4C156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57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B049B-ACEA-4384-A6BC-331D98D4C156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17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B049B-ACEA-4384-A6BC-331D98D4C156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23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B049B-ACEA-4384-A6BC-331D98D4C156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65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B049B-ACEA-4384-A6BC-331D98D4C156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90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9489D-076B-4768-B439-685D2F4A062A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883C5-9994-42F4-B73F-0C685C43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78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9489D-076B-4768-B439-685D2F4A062A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883C5-9994-42F4-B73F-0C685C43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08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9489D-076B-4768-B439-685D2F4A062A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883C5-9994-42F4-B73F-0C685C43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99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9489D-076B-4768-B439-685D2F4A062A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883C5-9994-42F4-B73F-0C685C43F56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888696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9489D-076B-4768-B439-685D2F4A062A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883C5-9994-42F4-B73F-0C685C43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3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9489D-076B-4768-B439-685D2F4A062A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883C5-9994-42F4-B73F-0C685C43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06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9489D-076B-4768-B439-685D2F4A062A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883C5-9994-42F4-B73F-0C685C43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95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9489D-076B-4768-B439-685D2F4A062A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883C5-9994-42F4-B73F-0C685C43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382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9489D-076B-4768-B439-685D2F4A062A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883C5-9994-42F4-B73F-0C685C43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88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9489D-076B-4768-B439-685D2F4A062A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883C5-9994-42F4-B73F-0C685C43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03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9489D-076B-4768-B439-685D2F4A062A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883C5-9994-42F4-B73F-0C685C43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9489D-076B-4768-B439-685D2F4A062A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883C5-9994-42F4-B73F-0C685C43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7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9489D-076B-4768-B439-685D2F4A062A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883C5-9994-42F4-B73F-0C685C43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63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9489D-076B-4768-B439-685D2F4A062A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883C5-9994-42F4-B73F-0C685C43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77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9489D-076B-4768-B439-685D2F4A062A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883C5-9994-42F4-B73F-0C685C43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37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9489D-076B-4768-B439-685D2F4A062A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883C5-9994-42F4-B73F-0C685C43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68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9489D-076B-4768-B439-685D2F4A062A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883C5-9994-42F4-B73F-0C685C43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87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2C9489D-076B-4768-B439-685D2F4A062A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883C5-9994-42F4-B73F-0C685C43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290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  <p:sldLayoutId id="2147483988" r:id="rId12"/>
    <p:sldLayoutId id="2147483989" r:id="rId13"/>
    <p:sldLayoutId id="2147483990" r:id="rId14"/>
    <p:sldLayoutId id="2147483991" r:id="rId15"/>
    <p:sldLayoutId id="2147483992" r:id="rId16"/>
    <p:sldLayoutId id="214748399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.kahoot.it/#user/e9dcbe2b-bd14-451c-a2b1-ea143b2b071b/kahoots/created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/>
              <a:t>Truck </a:t>
            </a:r>
            <a:r>
              <a:rPr lang="nb-NO" err="1"/>
              <a:t>Platooning</a:t>
            </a:r>
            <a:r>
              <a:rPr lang="nb-NO"/>
              <a:t> </a:t>
            </a:r>
            <a:endParaRPr lang="en-US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/>
              <a:t>Ali, </a:t>
            </a:r>
            <a:r>
              <a:rPr lang="nb-NO" err="1"/>
              <a:t>AndeRs</a:t>
            </a:r>
            <a:r>
              <a:rPr lang="nb-NO"/>
              <a:t>, Jonas, Håkon, Lars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51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Miljø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1529741"/>
            <a:ext cx="8947150" cy="47186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Varierende</a:t>
            </a:r>
            <a:r>
              <a:rPr lang="en-US"/>
              <a:t> </a:t>
            </a:r>
            <a:r>
              <a:rPr lang="en-US" err="1"/>
              <a:t>resultater</a:t>
            </a:r>
            <a:r>
              <a:rPr lang="en-US"/>
              <a:t> </a:t>
            </a:r>
            <a:r>
              <a:rPr lang="en-US" err="1"/>
              <a:t>avhengig</a:t>
            </a:r>
            <a:r>
              <a:rPr lang="en-US"/>
              <a:t> </a:t>
            </a:r>
            <a:r>
              <a:rPr lang="en-US" err="1"/>
              <a:t>av</a:t>
            </a:r>
            <a:r>
              <a:rPr lang="en-US"/>
              <a:t> </a:t>
            </a:r>
            <a:r>
              <a:rPr lang="en-US" err="1"/>
              <a:t>undersøkelse</a:t>
            </a:r>
          </a:p>
          <a:p>
            <a:r>
              <a:rPr lang="en-US"/>
              <a:t>Trondheim-Oslo: 196,4 MJ/54,5 kWh --&gt; 5,43 l Diesel </a:t>
            </a:r>
            <a:r>
              <a:rPr lang="en-US" err="1"/>
              <a:t>besparelse</a:t>
            </a:r>
          </a:p>
          <a:p>
            <a:r>
              <a:rPr lang="en-US"/>
              <a:t>Promote </a:t>
            </a:r>
            <a:r>
              <a:rPr lang="en-US" err="1"/>
              <a:t>Chaffeur</a:t>
            </a:r>
            <a:r>
              <a:rPr lang="en-US"/>
              <a:t>:</a:t>
            </a:r>
          </a:p>
          <a:p>
            <a:pPr lvl="1"/>
            <a:r>
              <a:rPr lang="en-US" err="1"/>
              <a:t>Minkende</a:t>
            </a:r>
            <a:r>
              <a:rPr lang="en-US"/>
              <a:t> </a:t>
            </a:r>
            <a:r>
              <a:rPr lang="en-US" err="1"/>
              <a:t>drivstofforbruk</a:t>
            </a:r>
            <a:r>
              <a:rPr lang="en-US"/>
              <a:t> </a:t>
            </a:r>
            <a:r>
              <a:rPr lang="en-US" err="1"/>
              <a:t>fra</a:t>
            </a:r>
            <a:r>
              <a:rPr lang="en-US"/>
              <a:t> 16 </a:t>
            </a:r>
            <a:r>
              <a:rPr lang="en-US" err="1"/>
              <a:t>til</a:t>
            </a:r>
            <a:r>
              <a:rPr lang="en-US"/>
              <a:t> 10 m </a:t>
            </a:r>
            <a:r>
              <a:rPr lang="en-US" err="1"/>
              <a:t>avstand</a:t>
            </a:r>
          </a:p>
          <a:p>
            <a:pPr lvl="1"/>
            <a:r>
              <a:rPr lang="en-US" err="1"/>
              <a:t>Høyeste</a:t>
            </a:r>
            <a:r>
              <a:rPr lang="en-US"/>
              <a:t> </a:t>
            </a:r>
            <a:r>
              <a:rPr lang="en-US" err="1"/>
              <a:t>besparelse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21% </a:t>
            </a:r>
            <a:r>
              <a:rPr lang="en-US" err="1"/>
              <a:t>ved</a:t>
            </a:r>
            <a:r>
              <a:rPr lang="en-US"/>
              <a:t> 8 m </a:t>
            </a:r>
            <a:r>
              <a:rPr lang="en-US" err="1"/>
              <a:t>avstand</a:t>
            </a:r>
          </a:p>
          <a:p>
            <a:pPr lvl="1"/>
            <a:r>
              <a:rPr lang="en-US"/>
              <a:t>15% </a:t>
            </a:r>
            <a:r>
              <a:rPr lang="en-US" err="1"/>
              <a:t>ved</a:t>
            </a:r>
            <a:r>
              <a:rPr lang="en-US"/>
              <a:t> 16 m </a:t>
            </a:r>
            <a:r>
              <a:rPr lang="en-US" err="1"/>
              <a:t>avstand</a:t>
            </a:r>
          </a:p>
          <a:p>
            <a:pPr lvl="1"/>
            <a:r>
              <a:rPr lang="en-US" err="1"/>
              <a:t>Første</a:t>
            </a:r>
            <a:r>
              <a:rPr lang="en-US"/>
              <a:t> </a:t>
            </a:r>
            <a:r>
              <a:rPr lang="en-US" err="1"/>
              <a:t>bil</a:t>
            </a:r>
            <a:r>
              <a:rPr lang="en-US"/>
              <a:t>: 4-10% </a:t>
            </a:r>
            <a:r>
              <a:rPr lang="en-US" err="1"/>
              <a:t>besparelse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 err="1"/>
              <a:t>Konklusjon</a:t>
            </a:r>
            <a:r>
              <a:rPr lang="en-US"/>
              <a:t>: </a:t>
            </a:r>
            <a:r>
              <a:rPr lang="en-US" err="1"/>
              <a:t>Potensiellt</a:t>
            </a:r>
            <a:r>
              <a:rPr lang="en-US"/>
              <a:t> 9-25% </a:t>
            </a:r>
            <a:r>
              <a:rPr lang="en-US" err="1"/>
              <a:t>besparelse</a:t>
            </a:r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25" y="2924175"/>
            <a:ext cx="4274011" cy="1459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983" y="5133975"/>
            <a:ext cx="4090392" cy="122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15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Eksisterende</a:t>
            </a:r>
            <a:r>
              <a:rPr lang="en-US"/>
              <a:t> </a:t>
            </a:r>
            <a:r>
              <a:rPr lang="en-US" err="1"/>
              <a:t>Teknologier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Vehicle to vehicle (V2V)</a:t>
            </a:r>
          </a:p>
          <a:p>
            <a:r>
              <a:rPr lang="en-US"/>
              <a:t>Vehicle to everything (V2X)</a:t>
            </a:r>
          </a:p>
          <a:p>
            <a:r>
              <a:rPr lang="en-US"/>
              <a:t>5G Automotive Association vs C-ITS (ITS-G5)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171700"/>
            <a:ext cx="3298211" cy="2855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275" y="3759862"/>
            <a:ext cx="6186543" cy="23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45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Prototype - Bil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Century Gothic"/>
              </a:rPr>
              <a:t>Enklest mulig</a:t>
            </a:r>
          </a:p>
          <a:p>
            <a:r>
              <a:rPr lang="en-US">
                <a:solidFill>
                  <a:srgbClr val="FFFFFF"/>
                </a:solidFill>
                <a:latin typeface="Century Gothic"/>
              </a:rPr>
              <a:t>4 DC </a:t>
            </a:r>
            <a:r>
              <a:rPr lang="en-US" err="1">
                <a:solidFill>
                  <a:srgbClr val="FFFFFF"/>
                </a:solidFill>
                <a:latin typeface="Century Gothic"/>
              </a:rPr>
              <a:t>motorer</a:t>
            </a:r>
          </a:p>
          <a:p>
            <a:r>
              <a:rPr lang="en-US" err="1">
                <a:solidFill>
                  <a:srgbClr val="FFFFFF"/>
                </a:solidFill>
                <a:latin typeface="Century Gothic"/>
              </a:rPr>
              <a:t>Lav</a:t>
            </a:r>
            <a:r>
              <a:rPr lang="en-US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err="1">
                <a:solidFill>
                  <a:srgbClr val="FFFFFF"/>
                </a:solidFill>
                <a:latin typeface="Century Gothic"/>
              </a:rPr>
              <a:t>hastighet</a:t>
            </a:r>
          </a:p>
          <a:p>
            <a:r>
              <a:rPr lang="en-US">
                <a:solidFill>
                  <a:srgbClr val="FFFFFF"/>
                </a:solidFill>
                <a:latin typeface="Century Gothic"/>
              </a:rPr>
              <a:t>Skid steering</a:t>
            </a:r>
          </a:p>
          <a:p>
            <a:r>
              <a:rPr lang="en-US">
                <a:solidFill>
                  <a:srgbClr val="FFFFFF"/>
                </a:solidFill>
                <a:latin typeface="Century Gothic"/>
              </a:rPr>
              <a:t>NS </a:t>
            </a:r>
            <a:r>
              <a:rPr lang="en-US" sz="1800">
                <a:solidFill>
                  <a:srgbClr val="FFFFFF"/>
                </a:solidFill>
                <a:latin typeface="Century Gothic"/>
              </a:rPr>
              <a:t>Nrf52</a:t>
            </a:r>
          </a:p>
          <a:p>
            <a:r>
              <a:rPr lang="en-US" err="1">
                <a:solidFill>
                  <a:srgbClr val="FFFFFF"/>
                </a:solidFill>
                <a:latin typeface="Century Gothic"/>
              </a:rPr>
              <a:t>Ultralydsensor</a:t>
            </a:r>
            <a:r>
              <a:rPr lang="en-US">
                <a:solidFill>
                  <a:srgbClr val="FFFFFF"/>
                </a:solidFill>
                <a:latin typeface="Century Gothic"/>
              </a:rPr>
              <a:t> I front</a:t>
            </a:r>
            <a:endParaRPr lang="en-US" sz="1800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5" name="Plassholder for innhold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75" y="2507655"/>
            <a:ext cx="4395788" cy="32968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12131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Prototype - </a:t>
            </a:r>
            <a:r>
              <a:rPr lang="en-US" err="1"/>
              <a:t>Fjernkontroll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Century Gothic"/>
              </a:rPr>
              <a:t>2 </a:t>
            </a:r>
            <a:r>
              <a:rPr lang="en-US" err="1">
                <a:solidFill>
                  <a:srgbClr val="FFFFFF"/>
                </a:solidFill>
                <a:latin typeface="Century Gothic"/>
              </a:rPr>
              <a:t>potmetere</a:t>
            </a:r>
          </a:p>
          <a:p>
            <a:r>
              <a:rPr lang="en-US">
                <a:solidFill>
                  <a:srgbClr val="FFFFFF"/>
                </a:solidFill>
                <a:latin typeface="Century Gothic"/>
              </a:rPr>
              <a:t>1 </a:t>
            </a:r>
            <a:r>
              <a:rPr lang="en-US" err="1">
                <a:solidFill>
                  <a:srgbClr val="FFFFFF"/>
                </a:solidFill>
                <a:latin typeface="Century Gothic"/>
              </a:rPr>
              <a:t>knapp</a:t>
            </a:r>
          </a:p>
          <a:p>
            <a:r>
              <a:rPr lang="en-US">
                <a:solidFill>
                  <a:srgbClr val="FFFFFF"/>
                </a:solidFill>
                <a:latin typeface="Century Gothic"/>
              </a:rPr>
              <a:t>NS nrf52</a:t>
            </a:r>
          </a:p>
          <a:p>
            <a:r>
              <a:rPr lang="en-US" err="1">
                <a:solidFill>
                  <a:srgbClr val="FFFFFF"/>
                </a:solidFill>
                <a:latin typeface="Century Gothic"/>
              </a:rPr>
              <a:t>Styring</a:t>
            </a:r>
            <a:r>
              <a:rPr lang="en-US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err="1">
                <a:solidFill>
                  <a:srgbClr val="FFFFFF"/>
                </a:solidFill>
                <a:latin typeface="Century Gothic"/>
              </a:rPr>
              <a:t>av</a:t>
            </a:r>
            <a:r>
              <a:rPr lang="en-US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err="1">
                <a:solidFill>
                  <a:srgbClr val="FFFFFF"/>
                </a:solidFill>
                <a:latin typeface="Century Gothic"/>
              </a:rPr>
              <a:t>hastighet</a:t>
            </a:r>
            <a:r>
              <a:rPr lang="en-US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err="1">
                <a:solidFill>
                  <a:srgbClr val="FFFFFF"/>
                </a:solidFill>
                <a:latin typeface="Century Gothic"/>
              </a:rPr>
              <a:t>og</a:t>
            </a:r>
            <a:r>
              <a:rPr lang="en-US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err="1">
                <a:solidFill>
                  <a:srgbClr val="FFFFFF"/>
                </a:solidFill>
                <a:latin typeface="Century Gothic"/>
              </a:rPr>
              <a:t>retning</a:t>
            </a:r>
            <a:r>
              <a:rPr lang="en-US">
                <a:solidFill>
                  <a:srgbClr val="FFFFFF"/>
                </a:solidFill>
                <a:latin typeface="Century Gothic"/>
              </a:rPr>
              <a:t> for </a:t>
            </a:r>
            <a:r>
              <a:rPr lang="en-US" err="1">
                <a:solidFill>
                  <a:srgbClr val="FFFFFF"/>
                </a:solidFill>
                <a:latin typeface="Century Gothic"/>
              </a:rPr>
              <a:t>ledebil</a:t>
            </a:r>
          </a:p>
          <a:p>
            <a:r>
              <a:rPr lang="en-US">
                <a:solidFill>
                  <a:srgbClr val="FFFFFF"/>
                </a:solidFill>
                <a:latin typeface="Century Gothic"/>
              </a:rPr>
              <a:t>Styring </a:t>
            </a:r>
            <a:r>
              <a:rPr lang="en-US" err="1">
                <a:solidFill>
                  <a:srgbClr val="FFFFFF"/>
                </a:solidFill>
                <a:latin typeface="Century Gothic"/>
              </a:rPr>
              <a:t>av</a:t>
            </a:r>
            <a:r>
              <a:rPr lang="en-US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err="1">
                <a:solidFill>
                  <a:srgbClr val="FFFFFF"/>
                </a:solidFill>
                <a:latin typeface="Century Gothic"/>
              </a:rPr>
              <a:t>retning</a:t>
            </a:r>
            <a:r>
              <a:rPr lang="en-US">
                <a:solidFill>
                  <a:srgbClr val="FFFFFF"/>
                </a:solidFill>
                <a:latin typeface="Century Gothic"/>
              </a:rPr>
              <a:t> for </a:t>
            </a:r>
            <a:r>
              <a:rPr lang="en-US" err="1">
                <a:solidFill>
                  <a:srgbClr val="FFFFFF"/>
                </a:solidFill>
                <a:latin typeface="Century Gothic"/>
              </a:rPr>
              <a:t>følgebil</a:t>
            </a:r>
            <a:r>
              <a:rPr lang="en-US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err="1">
                <a:solidFill>
                  <a:srgbClr val="FFFFFF"/>
                </a:solidFill>
                <a:latin typeface="Century Gothic"/>
              </a:rPr>
              <a:t>når</a:t>
            </a:r>
            <a:r>
              <a:rPr lang="en-US">
                <a:solidFill>
                  <a:srgbClr val="FFFFFF"/>
                </a:solidFill>
                <a:latin typeface="Century Gothic"/>
              </a:rPr>
              <a:t> Platooning </a:t>
            </a:r>
            <a:r>
              <a:rPr lang="en-US" err="1">
                <a:solidFill>
                  <a:srgbClr val="FFFFFF"/>
                </a:solidFill>
                <a:latin typeface="Century Gothic"/>
              </a:rPr>
              <a:t>er</a:t>
            </a:r>
            <a:r>
              <a:rPr lang="en-US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err="1">
                <a:solidFill>
                  <a:srgbClr val="FFFFFF"/>
                </a:solidFill>
                <a:latin typeface="Century Gothic"/>
              </a:rPr>
              <a:t>aktivert</a:t>
            </a:r>
            <a:endParaRPr lang="en-US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5" name="Plassholder for innhold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75" y="2507655"/>
            <a:ext cx="4395788" cy="32968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31664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Prototype - </a:t>
            </a:r>
            <a:r>
              <a:rPr lang="en-US" err="1"/>
              <a:t>Kommunikasjon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Enhanced Shock Burst</a:t>
            </a:r>
          </a:p>
          <a:p>
            <a:r>
              <a:rPr lang="en-US"/>
              <a:t>2.4 GHz</a:t>
            </a:r>
          </a:p>
          <a:p>
            <a:r>
              <a:rPr lang="en-US"/>
              <a:t>All-to-all</a:t>
            </a:r>
          </a:p>
          <a:p>
            <a:r>
              <a:rPr lang="en-US"/>
              <a:t>ID for å </a:t>
            </a:r>
            <a:r>
              <a:rPr lang="en-US" err="1"/>
              <a:t>filtrere</a:t>
            </a:r>
            <a:r>
              <a:rPr lang="en-US"/>
              <a:t> </a:t>
            </a:r>
            <a:r>
              <a:rPr lang="en-US" err="1"/>
              <a:t>meldinger</a:t>
            </a:r>
            <a:endParaRPr lang="en-US"/>
          </a:p>
          <a:p>
            <a:r>
              <a:rPr lang="en-US" err="1"/>
              <a:t>Omtrent</a:t>
            </a:r>
            <a:r>
              <a:rPr lang="en-US"/>
              <a:t> 10Hz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fjernkontroll</a:t>
            </a:r>
            <a:endParaRPr lang="en-US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223" y="1965760"/>
            <a:ext cx="3526011" cy="2644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401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duotone>
                <a:schemeClr val="bg2">
                  <a:shade val="62000"/>
                  <a:hueMod val="108000"/>
                  <a:satMod val="164000"/>
                  <a:lumMod val="69000"/>
                </a:schemeClr>
                <a:schemeClr val="bg2">
                  <a:tint val="96000"/>
                  <a:hueMod val="90000"/>
                  <a:satMod val="130000"/>
                  <a:lumMod val="134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3" name="Picture 1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" name="Picture 1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1" name="Picture 2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056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3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2894561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5967" y="1325880"/>
            <a:ext cx="415833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Prototype – State Machine</a:t>
            </a:r>
          </a:p>
        </p:txBody>
      </p:sp>
      <p:pic>
        <p:nvPicPr>
          <p:cNvPr id="4" name="Content Placeholder 3" descr="fsm.jpg"/>
          <p:cNvPicPr>
            <a:picLocks noGrp="1" noChangeAspect="1"/>
          </p:cNvPicPr>
          <p:nvPr>
            <p:ph idx="1"/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643854" y="826127"/>
            <a:ext cx="5450557" cy="5205281"/>
          </a:xfrm>
          <a:effectLst/>
        </p:spPr>
      </p:pic>
    </p:spTree>
    <p:extLst>
      <p:ext uri="{BB962C8B-B14F-4D97-AF65-F5344CB8AC3E}">
        <p14:creationId xmlns:p14="http://schemas.microsoft.com/office/powerpoint/2010/main" val="3594110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duotone>
                <a:schemeClr val="bg2">
                  <a:shade val="62000"/>
                  <a:hueMod val="108000"/>
                  <a:satMod val="164000"/>
                  <a:lumMod val="69000"/>
                </a:schemeClr>
                <a:schemeClr val="bg2">
                  <a:tint val="96000"/>
                  <a:hueMod val="90000"/>
                  <a:satMod val="130000"/>
                  <a:lumMod val="134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056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3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2894561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Content Placeholder 3" descr="sekvens.jpg"/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43854" y="1030522"/>
            <a:ext cx="5450557" cy="479649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5967" y="1325880"/>
            <a:ext cx="415833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Prototype - Sekvensdiagram</a:t>
            </a:r>
          </a:p>
        </p:txBody>
      </p:sp>
    </p:spTree>
    <p:extLst>
      <p:ext uri="{BB962C8B-B14F-4D97-AF65-F5344CB8AC3E}">
        <p14:creationId xmlns:p14="http://schemas.microsoft.com/office/powerpoint/2010/main" val="2192255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Prototype - Avstandsregulering</a:t>
            </a:r>
            <a:endParaRPr lang="en-US">
              <a:solidFill>
                <a:srgbClr val="EBEBEB"/>
              </a:solidFill>
              <a:latin typeface="Century Gothic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Adaptiv</a:t>
            </a:r>
            <a:r>
              <a:rPr lang="en-US"/>
              <a:t> cruise control</a:t>
            </a:r>
          </a:p>
          <a:p>
            <a:r>
              <a:rPr lang="en-US"/>
              <a:t>Feedforward </a:t>
            </a:r>
            <a:r>
              <a:rPr lang="en-US" err="1"/>
              <a:t>fra</a:t>
            </a:r>
            <a:r>
              <a:rPr lang="en-US"/>
              <a:t> </a:t>
            </a:r>
            <a:r>
              <a:rPr lang="en-US" err="1"/>
              <a:t>bil</a:t>
            </a:r>
            <a:r>
              <a:rPr lang="en-US"/>
              <a:t> </a:t>
            </a:r>
            <a:r>
              <a:rPr lang="en-US" err="1"/>
              <a:t>foran</a:t>
            </a:r>
          </a:p>
          <a:p>
            <a:r>
              <a:rPr lang="en-US" err="1"/>
              <a:t>Direktelesning</a:t>
            </a:r>
            <a:r>
              <a:rPr lang="en-US"/>
              <a:t> </a:t>
            </a:r>
            <a:r>
              <a:rPr lang="en-US" err="1"/>
              <a:t>av</a:t>
            </a:r>
            <a:r>
              <a:rPr lang="en-US"/>
              <a:t> input </a:t>
            </a:r>
            <a:r>
              <a:rPr lang="en-US" err="1"/>
              <a:t>til</a:t>
            </a:r>
            <a:r>
              <a:rPr lang="en-US"/>
              <a:t> motor</a:t>
            </a:r>
          </a:p>
          <a:p>
            <a:r>
              <a:rPr lang="en-US" err="1"/>
              <a:t>Virkelige</a:t>
            </a:r>
            <a:r>
              <a:rPr lang="en-US"/>
              <a:t> </a:t>
            </a:r>
            <a:r>
              <a:rPr lang="en-US" err="1"/>
              <a:t>systemer</a:t>
            </a:r>
            <a:r>
              <a:rPr lang="en-US"/>
              <a:t> - </a:t>
            </a:r>
            <a:r>
              <a:rPr lang="en-US" err="1"/>
              <a:t>akselerasjon</a:t>
            </a:r>
          </a:p>
          <a:p>
            <a:r>
              <a:rPr lang="en-US" err="1"/>
              <a:t>Responstid</a:t>
            </a:r>
          </a:p>
          <a:p>
            <a:r>
              <a:rPr lang="en-US" err="1"/>
              <a:t>Integralvirkning</a:t>
            </a:r>
          </a:p>
          <a:p>
            <a:r>
              <a:rPr lang="en-US"/>
              <a:t>Kalman filter</a:t>
            </a:r>
          </a:p>
          <a:p>
            <a:r>
              <a:rPr lang="en-US" err="1"/>
              <a:t>Stabilitet</a:t>
            </a:r>
          </a:p>
          <a:p>
            <a:endParaRPr lang="en-US"/>
          </a:p>
        </p:txBody>
      </p:sp>
      <p:pic>
        <p:nvPicPr>
          <p:cNvPr id="6" name="Content Placeholder 5" descr="ControlLoop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5502783" y="2333625"/>
            <a:ext cx="6245157" cy="2855891"/>
          </a:xfrm>
        </p:spPr>
      </p:pic>
    </p:spTree>
    <p:extLst>
      <p:ext uri="{BB962C8B-B14F-4D97-AF65-F5344CB8AC3E}">
        <p14:creationId xmlns:p14="http://schemas.microsoft.com/office/powerpoint/2010/main" val="3191016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innhold 3"/>
          <p:cNvSpPr>
            <a:spLocks noGrp="1"/>
          </p:cNvSpPr>
          <p:nvPr>
            <p:ph idx="1"/>
          </p:nvPr>
        </p:nvSpPr>
        <p:spPr>
          <a:xfrm>
            <a:off x="1381125" y="2095500"/>
            <a:ext cx="9357292" cy="4195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nb-NO" sz="11500" b="1"/>
              <a:t>Demo</a:t>
            </a:r>
            <a:endParaRPr lang="en-US" sz="11500" b="1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5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664473" y="471191"/>
            <a:ext cx="6863053" cy="1662409"/>
          </a:xfrm>
        </p:spPr>
        <p:txBody>
          <a:bodyPr/>
          <a:lstStyle/>
          <a:p>
            <a:r>
              <a:rPr lang="nb-NO" sz="8800" b="1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Let’s</a:t>
            </a:r>
            <a:r>
              <a:rPr lang="nb-NO" sz="8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nb-NO" sz="8800" b="1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Kahoot</a:t>
            </a:r>
            <a:endParaRPr lang="en-US" sz="88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Plassholder for innhold 3"/>
          <p:cNvSpPr>
            <a:spLocks noGrp="1"/>
          </p:cNvSpPr>
          <p:nvPr>
            <p:ph idx="1"/>
          </p:nvPr>
        </p:nvSpPr>
        <p:spPr>
          <a:xfrm>
            <a:off x="1116744" y="2364511"/>
            <a:ext cx="9357292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6000" b="1">
                <a:hlinkClick r:id="rId3"/>
              </a:rPr>
              <a:t>Kahoot.it!</a:t>
            </a:r>
            <a:endParaRPr lang="en-US" sz="6000" b="1"/>
          </a:p>
        </p:txBody>
      </p:sp>
    </p:spTree>
    <p:extLst>
      <p:ext uri="{BB962C8B-B14F-4D97-AF65-F5344CB8AC3E}">
        <p14:creationId xmlns:p14="http://schemas.microsoft.com/office/powerpoint/2010/main" val="532720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Oversikt</a:t>
            </a:r>
            <a:endParaRPr lang="en-US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/>
              <a:t>Truck </a:t>
            </a:r>
            <a:r>
              <a:rPr lang="nb-NO" err="1"/>
              <a:t>platooning</a:t>
            </a:r>
            <a:r>
              <a:rPr lang="nb-NO"/>
              <a:t>.</a:t>
            </a:r>
          </a:p>
          <a:p>
            <a:r>
              <a:rPr lang="nb-NO"/>
              <a:t>Samfunnsdelen.</a:t>
            </a:r>
          </a:p>
          <a:p>
            <a:r>
              <a:rPr lang="nb-NO"/>
              <a:t>Prototype med live demo.</a:t>
            </a:r>
          </a:p>
          <a:p>
            <a:r>
              <a:rPr lang="nb-NO" err="1"/>
              <a:t>Kahoot</a:t>
            </a:r>
            <a:r>
              <a:rPr lang="nb-NO"/>
              <a:t> Konkurranse på slutten.</a:t>
            </a:r>
          </a:p>
        </p:txBody>
      </p:sp>
    </p:spTree>
    <p:extLst>
      <p:ext uri="{BB962C8B-B14F-4D97-AF65-F5344CB8AC3E}">
        <p14:creationId xmlns:p14="http://schemas.microsoft.com/office/powerpoint/2010/main" val="4078596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Introduksjon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Hva</a:t>
            </a:r>
            <a:r>
              <a:rPr lang="en-US"/>
              <a:t> </a:t>
            </a:r>
            <a:r>
              <a:rPr lang="en-US" err="1"/>
              <a:t>er</a:t>
            </a:r>
            <a:r>
              <a:rPr lang="en-US"/>
              <a:t> Truck-</a:t>
            </a:r>
            <a:r>
              <a:rPr lang="en-US" err="1"/>
              <a:t>platooting</a:t>
            </a:r>
            <a:r>
              <a:rPr lang="en-US"/>
              <a:t>?</a:t>
            </a:r>
          </a:p>
          <a:p>
            <a:r>
              <a:rPr lang="en-US" err="1"/>
              <a:t>Tungtransport</a:t>
            </a:r>
            <a:r>
              <a:rPr lang="en-US"/>
              <a:t> </a:t>
            </a:r>
            <a:r>
              <a:rPr lang="en-US" err="1"/>
              <a:t>utgjør</a:t>
            </a:r>
            <a:r>
              <a:rPr lang="en-US"/>
              <a:t> </a:t>
            </a:r>
            <a:r>
              <a:rPr lang="en-US" err="1"/>
              <a:t>ryggraden</a:t>
            </a:r>
            <a:r>
              <a:rPr lang="en-US"/>
              <a:t> I </a:t>
            </a:r>
            <a:r>
              <a:rPr lang="en-US" err="1"/>
              <a:t>økonomien</a:t>
            </a:r>
            <a:endParaRPr lang="en-US"/>
          </a:p>
          <a:p>
            <a:r>
              <a:rPr lang="en-US" err="1"/>
              <a:t>Står</a:t>
            </a:r>
            <a:r>
              <a:rPr lang="en-US"/>
              <a:t> for ¾ </a:t>
            </a:r>
            <a:r>
              <a:rPr lang="en-US" err="1"/>
              <a:t>av</a:t>
            </a:r>
            <a:r>
              <a:rPr lang="en-US"/>
              <a:t> </a:t>
            </a:r>
            <a:r>
              <a:rPr lang="en-US" err="1"/>
              <a:t>godstrafikk</a:t>
            </a:r>
            <a:r>
              <a:rPr lang="en-US"/>
              <a:t> I Europa</a:t>
            </a:r>
          </a:p>
          <a:p>
            <a:r>
              <a:rPr lang="en-US" err="1"/>
              <a:t>Trafikken</a:t>
            </a:r>
            <a:r>
              <a:rPr lang="en-US"/>
              <a:t> </a:t>
            </a:r>
            <a:r>
              <a:rPr lang="en-US" err="1"/>
              <a:t>vil</a:t>
            </a:r>
            <a:r>
              <a:rPr lang="en-US"/>
              <a:t> </a:t>
            </a:r>
            <a:r>
              <a:rPr lang="en-US" err="1"/>
              <a:t>tredobles</a:t>
            </a:r>
            <a:r>
              <a:rPr lang="en-US"/>
              <a:t> </a:t>
            </a:r>
            <a:r>
              <a:rPr lang="en-US" err="1"/>
              <a:t>innen</a:t>
            </a:r>
            <a:r>
              <a:rPr lang="en-US"/>
              <a:t> 2050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420" y="3045376"/>
            <a:ext cx="5325230" cy="300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81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Automatisering</a:t>
            </a:r>
            <a:r>
              <a:rPr lang="en-US"/>
              <a:t> </a:t>
            </a:r>
            <a:r>
              <a:rPr lang="en-US" err="1"/>
              <a:t>av</a:t>
            </a:r>
            <a:r>
              <a:rPr lang="en-US"/>
              <a:t> </a:t>
            </a:r>
            <a:r>
              <a:rPr lang="en-US" err="1"/>
              <a:t>trafikk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0" y="1581150"/>
            <a:ext cx="7762919" cy="480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19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Lovforslag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</a:t>
            </a:r>
            <a:r>
              <a:rPr lang="en-US" err="1"/>
              <a:t>høring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i="1">
                <a:solidFill>
                  <a:srgbClr val="FFFFFF"/>
                </a:solidFill>
                <a:latin typeface="Century Gothic"/>
                <a:cs typeface="Helvetica"/>
              </a:rPr>
              <a:t>"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Videre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utvikling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forventes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å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påvirke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ulykkesutviklingen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i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positiv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retning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, da et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betydelig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antall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alvorlige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trafikkulykker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i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større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eller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mindre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grad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skyldes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førerfeil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."</a:t>
            </a:r>
          </a:p>
          <a:p>
            <a:pPr marL="0" indent="0">
              <a:buNone/>
            </a:pPr>
            <a:endParaRPr lang="en-US" sz="2400" i="1">
              <a:solidFill>
                <a:srgbClr val="FFFFFF"/>
              </a:solidFill>
              <a:latin typeface="Helvetica"/>
              <a:cs typeface="Helvetica"/>
            </a:endParaRPr>
          </a:p>
          <a:p>
            <a:pPr marL="0" indent="0">
              <a:buNone/>
            </a:pP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"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Ny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teknologi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har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også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potensiale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til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å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bidra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til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økt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effektivisering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i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trafikkavviklingen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og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til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forenkling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og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økt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 </a:t>
            </a:r>
            <a:r>
              <a:rPr lang="en-US" sz="2400" i="1" err="1">
                <a:solidFill>
                  <a:srgbClr val="FFFFFF"/>
                </a:solidFill>
                <a:latin typeface="Helvetica"/>
                <a:cs typeface="Helvetica"/>
              </a:rPr>
              <a:t>mobilitet</a:t>
            </a:r>
            <a:r>
              <a:rPr lang="en-US" sz="2400" i="1">
                <a:solidFill>
                  <a:srgbClr val="FFFFFF"/>
                </a:solidFill>
                <a:latin typeface="Helvetica"/>
                <a:cs typeface="Helvetica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705664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Sjåfør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95450"/>
            <a:ext cx="5487983" cy="419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solidFill>
                  <a:srgbClr val="FFFFFF"/>
                </a:solidFill>
                <a:latin typeface="Century Gothic"/>
              </a:rPr>
              <a:t>Hvordan</a:t>
            </a:r>
            <a:r>
              <a:rPr lang="en-US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err="1">
                <a:solidFill>
                  <a:srgbClr val="FFFFFF"/>
                </a:solidFill>
                <a:latin typeface="Century Gothic"/>
              </a:rPr>
              <a:t>påvirker</a:t>
            </a:r>
            <a:r>
              <a:rPr lang="en-US">
                <a:solidFill>
                  <a:srgbClr val="FFFFFF"/>
                </a:solidFill>
                <a:latin typeface="Century Gothic"/>
              </a:rPr>
              <a:t> den </a:t>
            </a:r>
            <a:r>
              <a:rPr lang="en-US" err="1">
                <a:solidFill>
                  <a:srgbClr val="FFFFFF"/>
                </a:solidFill>
                <a:latin typeface="Century Gothic"/>
              </a:rPr>
              <a:t>høyere</a:t>
            </a:r>
            <a:r>
              <a:rPr lang="en-US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err="1">
                <a:solidFill>
                  <a:srgbClr val="FFFFFF"/>
                </a:solidFill>
                <a:latin typeface="Century Gothic"/>
              </a:rPr>
              <a:t>graden</a:t>
            </a:r>
            <a:r>
              <a:rPr lang="en-US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err="1">
                <a:solidFill>
                  <a:srgbClr val="FFFFFF"/>
                </a:solidFill>
                <a:latin typeface="Century Gothic"/>
              </a:rPr>
              <a:t>av</a:t>
            </a:r>
            <a:r>
              <a:rPr lang="en-US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err="1">
                <a:solidFill>
                  <a:srgbClr val="FFFFFF"/>
                </a:solidFill>
                <a:latin typeface="Century Gothic"/>
              </a:rPr>
              <a:t>automasjon</a:t>
            </a:r>
            <a:r>
              <a:rPr lang="en-US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err="1">
                <a:solidFill>
                  <a:srgbClr val="FFFFFF"/>
                </a:solidFill>
                <a:latin typeface="Century Gothic"/>
              </a:rPr>
              <a:t>sjåføren</a:t>
            </a:r>
            <a:r>
              <a:rPr lang="en-US">
                <a:solidFill>
                  <a:srgbClr val="FFFFFF"/>
                </a:solidFill>
                <a:latin typeface="Century Gothic"/>
              </a:rPr>
              <a:t>?</a:t>
            </a:r>
          </a:p>
          <a:p>
            <a:r>
              <a:rPr lang="en-US"/>
              <a:t>Mer </a:t>
            </a:r>
            <a:r>
              <a:rPr lang="en-US" err="1"/>
              <a:t>effektiv</a:t>
            </a:r>
            <a:r>
              <a:rPr lang="en-US"/>
              <a:t> </a:t>
            </a:r>
            <a:r>
              <a:rPr lang="en-US" err="1"/>
              <a:t>bruk</a:t>
            </a:r>
            <a:r>
              <a:rPr lang="en-US"/>
              <a:t> </a:t>
            </a:r>
            <a:r>
              <a:rPr lang="en-US" err="1"/>
              <a:t>av</a:t>
            </a:r>
            <a:r>
              <a:rPr lang="en-US"/>
              <a:t> </a:t>
            </a:r>
            <a:r>
              <a:rPr lang="en-US" err="1"/>
              <a:t>sjåfører</a:t>
            </a:r>
            <a:endParaRPr lang="en-US">
              <a:solidFill>
                <a:srgbClr val="FFFFFF"/>
              </a:solidFill>
              <a:latin typeface="Century Gothic"/>
            </a:endParaRPr>
          </a:p>
          <a:p>
            <a:r>
              <a:rPr lang="en-US" err="1"/>
              <a:t>Kostnadsreduksjon</a:t>
            </a:r>
            <a:r>
              <a:rPr lang="en-US"/>
              <a:t> for </a:t>
            </a:r>
            <a:r>
              <a:rPr lang="en-US" err="1"/>
              <a:t>eier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425" y="2886075"/>
            <a:ext cx="7458075" cy="358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0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Sikkerhet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95475"/>
            <a:ext cx="5139699" cy="4837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 USA </a:t>
            </a:r>
            <a:r>
              <a:rPr lang="en-US" err="1"/>
              <a:t>blir</a:t>
            </a:r>
            <a:r>
              <a:rPr lang="en-US"/>
              <a:t> 32 000 </a:t>
            </a:r>
            <a:r>
              <a:rPr lang="en-US" err="1"/>
              <a:t>drept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trafikken</a:t>
            </a:r>
            <a:r>
              <a:rPr lang="en-US"/>
              <a:t> </a:t>
            </a:r>
            <a:r>
              <a:rPr lang="en-US" err="1"/>
              <a:t>årlig</a:t>
            </a:r>
            <a:r>
              <a:rPr lang="en-US"/>
              <a:t>.</a:t>
            </a:r>
          </a:p>
          <a:p>
            <a:pPr lvl="1"/>
            <a:r>
              <a:rPr lang="en-US"/>
              <a:t>Ca. 150 </a:t>
            </a:r>
            <a:r>
              <a:rPr lang="en-US" err="1"/>
              <a:t>i</a:t>
            </a:r>
            <a:r>
              <a:rPr lang="en-US"/>
              <a:t> Norge.</a:t>
            </a:r>
          </a:p>
          <a:p>
            <a:r>
              <a:rPr lang="en-US"/>
              <a:t> </a:t>
            </a:r>
            <a:r>
              <a:rPr lang="en-US" err="1"/>
              <a:t>Kostnader</a:t>
            </a:r>
            <a:r>
              <a:rPr lang="en-US"/>
              <a:t> </a:t>
            </a:r>
            <a:r>
              <a:rPr lang="en-US" err="1"/>
              <a:t>i</a:t>
            </a:r>
            <a:r>
              <a:rPr lang="en-US"/>
              <a:t> USA </a:t>
            </a:r>
            <a:r>
              <a:rPr lang="en-US" err="1"/>
              <a:t>estimeres</a:t>
            </a:r>
            <a:r>
              <a:rPr lang="en-US"/>
              <a:t> </a:t>
            </a:r>
            <a:r>
              <a:rPr lang="en-US" err="1"/>
              <a:t>til</a:t>
            </a:r>
            <a:r>
              <a:rPr lang="en-US"/>
              <a:t> ca. 800 </a:t>
            </a:r>
            <a:r>
              <a:rPr lang="en-US" err="1"/>
              <a:t>miliarder</a:t>
            </a:r>
            <a:r>
              <a:rPr lang="en-US"/>
              <a:t> dollar. </a:t>
            </a:r>
          </a:p>
          <a:p>
            <a:r>
              <a:rPr lang="en-US"/>
              <a:t>Over 90\% </a:t>
            </a:r>
            <a:r>
              <a:rPr lang="en-US" err="1"/>
              <a:t>skyldes</a:t>
            </a:r>
            <a:r>
              <a:rPr lang="en-US"/>
              <a:t> </a:t>
            </a:r>
            <a:r>
              <a:rPr lang="en-US" err="1"/>
              <a:t>menneskelige</a:t>
            </a:r>
            <a:r>
              <a:rPr lang="en-US"/>
              <a:t> </a:t>
            </a:r>
            <a:r>
              <a:rPr lang="en-US" err="1"/>
              <a:t>feil</a:t>
            </a:r>
            <a:endParaRPr lang="en-US"/>
          </a:p>
          <a:p>
            <a:pPr lvl="1"/>
            <a:r>
              <a:rPr lang="en-US"/>
              <a:t> 41\% </a:t>
            </a:r>
            <a:r>
              <a:rPr lang="en-US" err="1"/>
              <a:t>av</a:t>
            </a:r>
            <a:r>
              <a:rPr lang="en-US"/>
              <a:t> </a:t>
            </a:r>
            <a:r>
              <a:rPr lang="en-US" err="1"/>
              <a:t>disse</a:t>
            </a:r>
            <a:r>
              <a:rPr lang="en-US"/>
              <a:t> </a:t>
            </a:r>
            <a:r>
              <a:rPr lang="en-US" err="1"/>
              <a:t>er</a:t>
            </a:r>
            <a:r>
              <a:rPr lang="en-US"/>
              <a:t> </a:t>
            </a:r>
            <a:r>
              <a:rPr lang="en-US" err="1"/>
              <a:t>beruset</a:t>
            </a:r>
            <a:r>
              <a:rPr lang="en-US"/>
              <a:t>.</a:t>
            </a:r>
          </a:p>
          <a:p>
            <a:pPr lvl="1"/>
            <a:r>
              <a:rPr lang="en-US"/>
              <a:t> 10\% </a:t>
            </a:r>
            <a:r>
              <a:rPr lang="en-US" err="1"/>
              <a:t>er</a:t>
            </a:r>
            <a:r>
              <a:rPr lang="en-US"/>
              <a:t> </a:t>
            </a:r>
            <a:r>
              <a:rPr lang="en-US" err="1"/>
              <a:t>grunnet</a:t>
            </a:r>
            <a:r>
              <a:rPr lang="en-US"/>
              <a:t> distraksjon.</a:t>
            </a:r>
          </a:p>
          <a:p>
            <a:endParaRPr lang="en-US" err="1">
              <a:solidFill>
                <a:srgbClr val="FFFFFF"/>
              </a:solidFill>
              <a:latin typeface="Century Gothic"/>
            </a:endParaRPr>
          </a:p>
          <a:p>
            <a:endParaRPr lang="en-US">
              <a:solidFill>
                <a:srgbClr val="FFFFFF"/>
              </a:solidFill>
              <a:latin typeface="Century Gothic"/>
            </a:endParaRPr>
          </a:p>
          <a:p>
            <a:endParaRPr lang="en-US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5" y="1847850"/>
            <a:ext cx="3981768" cy="388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00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Statistisk</a:t>
            </a:r>
            <a:r>
              <a:rPr lang="en-US"/>
              <a:t> </a:t>
            </a:r>
            <a:r>
              <a:rPr lang="en-US" err="1"/>
              <a:t>sikkerhet</a:t>
            </a:r>
          </a:p>
        </p:txBody>
      </p:sp>
      <p:graphicFrame>
        <p:nvGraphicFramePr>
          <p:cNvPr id="5" name="Plassholder for innhold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8933957"/>
              </p:ext>
            </p:extLst>
          </p:nvPr>
        </p:nvGraphicFramePr>
        <p:xfrm>
          <a:off x="1300480" y="1955732"/>
          <a:ext cx="9730201" cy="23228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9975">
                  <a:extLst>
                    <a:ext uri="{9D8B030D-6E8A-4147-A177-3AD203B41FA5}">
                      <a16:colId xmlns:a16="http://schemas.microsoft.com/office/drawing/2014/main" val="3538657580"/>
                    </a:ext>
                  </a:extLst>
                </a:gridCol>
                <a:gridCol w="4252653">
                  <a:extLst>
                    <a:ext uri="{9D8B030D-6E8A-4147-A177-3AD203B41FA5}">
                      <a16:colId xmlns:a16="http://schemas.microsoft.com/office/drawing/2014/main" val="1544099203"/>
                    </a:ext>
                  </a:extLst>
                </a:gridCol>
                <a:gridCol w="2067125">
                  <a:extLst>
                    <a:ext uri="{9D8B030D-6E8A-4147-A177-3AD203B41FA5}">
                      <a16:colId xmlns:a16="http://schemas.microsoft.com/office/drawing/2014/main" val="1008750498"/>
                    </a:ext>
                  </a:extLst>
                </a:gridCol>
                <a:gridCol w="1896279">
                  <a:extLst>
                    <a:ext uri="{9D8B030D-6E8A-4147-A177-3AD203B41FA5}">
                      <a16:colId xmlns:a16="http://schemas.microsoft.com/office/drawing/2014/main" val="1254656446"/>
                    </a:ext>
                  </a:extLst>
                </a:gridCol>
                <a:gridCol w="1194169">
                  <a:extLst>
                    <a:ext uri="{9D8B030D-6E8A-4147-A177-3AD203B41FA5}">
                      <a16:colId xmlns:a16="http://schemas.microsoft.com/office/drawing/2014/main" val="1004945465"/>
                    </a:ext>
                  </a:extLst>
                </a:gridCol>
              </a:tblGrid>
              <a:tr h="467995">
                <a:tc rowSpan="4"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b-NO" sz="1100">
                          <a:effectLst/>
                        </a:rPr>
                        <a:t>Statistical Questions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vert="vert27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How many miles (years) would autonomous vehicles have to be driven…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(A) 1.09 fatalities per 100 million miles?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(B) 77 reported injuries per 100 million miles?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rtl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lphaUcParenBoth" startAt="3"/>
                      </a:pPr>
                      <a:r>
                        <a:rPr lang="en-US" sz="1100">
                          <a:effectLst/>
                        </a:rPr>
                        <a:t>190 reported crashes per 100 million miles?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967037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100">
                          <a:effectLst/>
                        </a:rPr>
                        <a:t>(1) Without failure to demonstrate with 95% confidence that their failure rate is at most...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275 million miles (12.5 years)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3.9 million miles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(2 months)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1.6 million miles 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(1 month)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22138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100">
                          <a:effectLst/>
                        </a:rPr>
                        <a:t>(2)</a:t>
                      </a:r>
                      <a:r>
                        <a:rPr lang="en-US" sz="1100" baseline="0">
                          <a:effectLst/>
                        </a:rPr>
                        <a:t> </a:t>
                      </a:r>
                      <a:r>
                        <a:rPr lang="en-US" sz="1100">
                          <a:effectLst/>
                        </a:rPr>
                        <a:t>To demonstrate with 95% confidence their failure rate to with 20% of the true rate of…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8.8 billion miles (400 years)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125 million miles 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(5.7 years)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51 million miles 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(2.3 years)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37556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100" baseline="0">
                          <a:effectLst/>
                        </a:rPr>
                        <a:t>(3) </a:t>
                      </a:r>
                      <a:r>
                        <a:rPr lang="en-US" sz="1100">
                          <a:effectLst/>
                        </a:rPr>
                        <a:t>To demonstrate with 95% confidences and 80% power that their failure rate is 20% better than human driven failure rate of...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 billion miles (500 years)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161 million miles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(7.3 years)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65 million miles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(3 years)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3153837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214563" y="22669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kstSylinder 6"/>
          <p:cNvSpPr txBox="1"/>
          <p:nvPr/>
        </p:nvSpPr>
        <p:spPr>
          <a:xfrm>
            <a:off x="1708006" y="4803704"/>
            <a:ext cx="976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Example of miles and years needed to demonstrate autonomous vehicle reliability</a:t>
            </a:r>
          </a:p>
        </p:txBody>
      </p:sp>
    </p:spTree>
    <p:extLst>
      <p:ext uri="{BB962C8B-B14F-4D97-AF65-F5344CB8AC3E}">
        <p14:creationId xmlns:p14="http://schemas.microsoft.com/office/powerpoint/2010/main" val="3637316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Cyber-sikkerhet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647825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det</a:t>
            </a:r>
            <a:r>
              <a:rPr lang="en-US"/>
              <a:t> hackes?</a:t>
            </a:r>
          </a:p>
          <a:p>
            <a:r>
              <a:rPr lang="en-US" err="1"/>
              <a:t>Flere</a:t>
            </a:r>
            <a:r>
              <a:rPr lang="en-US"/>
              <a:t> </a:t>
            </a:r>
            <a:r>
              <a:rPr lang="en-US" err="1"/>
              <a:t>veier</a:t>
            </a:r>
            <a:r>
              <a:rPr lang="en-US"/>
              <a:t> inn.</a:t>
            </a:r>
          </a:p>
          <a:p>
            <a:pPr lvl="1"/>
            <a:r>
              <a:rPr lang="en-US"/>
              <a:t>Jeep kjørt av veien.</a:t>
            </a:r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036" y="1382845"/>
            <a:ext cx="7490160" cy="501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405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17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Ion</vt:lpstr>
      <vt:lpstr>Truck Platooning </vt:lpstr>
      <vt:lpstr>Oversikt</vt:lpstr>
      <vt:lpstr>Introduksjon</vt:lpstr>
      <vt:lpstr>Automatisering av trafikk</vt:lpstr>
      <vt:lpstr>Lovforslag på høring</vt:lpstr>
      <vt:lpstr>Sjåfør</vt:lpstr>
      <vt:lpstr>Sikkerhet</vt:lpstr>
      <vt:lpstr>Statistisk sikkerhet</vt:lpstr>
      <vt:lpstr>Cyber-sikkerhet</vt:lpstr>
      <vt:lpstr>Miljø</vt:lpstr>
      <vt:lpstr>Eksisterende Teknologier</vt:lpstr>
      <vt:lpstr>Prototype - Bil</vt:lpstr>
      <vt:lpstr>Prototype - Fjernkontroll</vt:lpstr>
      <vt:lpstr>Prototype - Kommunikasjon</vt:lpstr>
      <vt:lpstr>Prototype – State Machine</vt:lpstr>
      <vt:lpstr>Prototype - Sekvensdiagram</vt:lpstr>
      <vt:lpstr>Prototype - Avstandsregulering</vt:lpstr>
      <vt:lpstr>PowerPoint Presentation</vt:lpstr>
      <vt:lpstr>Let’s Kahoot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Platooning </dc:title>
  <cp:revision>1</cp:revision>
  <dcterms:modified xsi:type="dcterms:W3CDTF">2017-04-25T20:26:56Z</dcterms:modified>
</cp:coreProperties>
</file>